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C8/gdM4g2QO9re+rz7MxeGk2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4C92EB-97A1-4631-BF22-166D3DE9784F}">
  <a:tblStyle styleId="{D74C92EB-97A1-4631-BF22-166D3DE9784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ACA3E64-BCB7-4068-9A2F-CE04C94145F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9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.in/url?sa=t&amp;rct=j&amp;q=&amp;esrc=s&amp;source=web&amp;cd=&amp;ved=2ahUKEwi_4_Xvqsf7AhVLr1YBHVJNBj4QFnoECAsQAw&amp;url=https://www.extension.iastate.edu/news/manage-excessive-aquatic-plants-ponds&amp;usg=AOvVaw06LBgIPApRxJuOzutjBgkU" TargetMode="External"/><Relationship Id="rId4" Type="http://schemas.openxmlformats.org/officeDocument/2006/relationships/hyperlink" Target="https://www.google.co.in/url?sa=t&amp;rct=j&amp;q=&amp;esrc=s&amp;source=web&amp;cd=&amp;ved=2ahUKEwi_4_Xvqsf7AhVLr1YBHVJNBj4QFnoECAsQAw&amp;url=https://www.extension.iastate.edu/news/manage-excessive-aquatic-plants-ponds&amp;usg=AOvVaw06LBgIPApRxJuOzutjBgkU" TargetMode="External"/><Relationship Id="rId5" Type="http://schemas.openxmlformats.org/officeDocument/2006/relationships/hyperlink" Target="https://www.google.co.in/url?sa=t&amp;rct=j&amp;q=&amp;esrc=s&amp;source=web&amp;cd=&amp;ved=2ahUKEwi_4_Xvqsf7AhVLr1YBHVJNBj4QFnoECAsQAw&amp;url=https://www.extension.iastate.edu/news/manage-excessive-aquatic-plants-ponds&amp;usg=AOvVaw06LBgIPApRxJuOzutjBgkU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/>
          <p:nvPr/>
        </p:nvSpPr>
        <p:spPr>
          <a:xfrm>
            <a:off x="1349828" y="783809"/>
            <a:ext cx="9144000" cy="838200"/>
          </a:xfrm>
          <a:prstGeom prst="rect">
            <a:avLst/>
          </a:prstGeom>
          <a:noFill/>
          <a:ln cap="flat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441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 :Wetland study and conservation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2481943" y="1767427"/>
            <a:ext cx="6879771" cy="888192"/>
          </a:xfrm>
          <a:prstGeom prst="rect">
            <a:avLst/>
          </a:prstGeom>
          <a:noFill/>
          <a:ln cap="flat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3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ANANYA.R.B– 8 A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PAAVANI.R – 8A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13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JAYAKEERTANA.G – 8A</a:t>
            </a:r>
            <a:endParaRPr/>
          </a:p>
        </p:txBody>
      </p:sp>
      <p:sp>
        <p:nvSpPr>
          <p:cNvPr id="168" name="Google Shape;168;p1"/>
          <p:cNvSpPr txBox="1"/>
          <p:nvPr/>
        </p:nvSpPr>
        <p:spPr>
          <a:xfrm>
            <a:off x="1990800" y="2683011"/>
            <a:ext cx="8210400" cy="454607"/>
          </a:xfrm>
          <a:prstGeom prst="rect">
            <a:avLst/>
          </a:prstGeom>
          <a:noFill/>
          <a:ln cap="flat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84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Vidyanikethan Public School</a:t>
            </a:r>
            <a:endParaRPr b="0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idyaniketan Public School | CBSE School and Vidyaniketan Pre-University  College" id="169" name="Google Shape;1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583" y="3137617"/>
            <a:ext cx="3751380" cy="273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1828" y="3458390"/>
            <a:ext cx="4982451" cy="2297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172" name="Google Shape;172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173" name="Google Shape;173;p1"/>
          <p:cNvSpPr txBox="1"/>
          <p:nvPr>
            <p:ph idx="12" type="sldNum"/>
          </p:nvPr>
        </p:nvSpPr>
        <p:spPr>
          <a:xfrm flipH="1">
            <a:off x="11704320" y="6356350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PICTURE GALLERY</a:t>
            </a:r>
            <a:endParaRPr/>
          </a:p>
        </p:txBody>
      </p:sp>
      <p:sp>
        <p:nvSpPr>
          <p:cNvPr id="257" name="Google Shape;25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12/16/2022</a:t>
            </a:r>
            <a:endParaRPr/>
          </a:p>
        </p:txBody>
      </p:sp>
      <p:sp>
        <p:nvSpPr>
          <p:cNvPr id="258" name="Google Shape;25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2022: Conservation22 of wetlands: ecosystem-based</a:t>
            </a:r>
            <a:endParaRPr/>
          </a:p>
        </p:txBody>
      </p:sp>
      <p:sp>
        <p:nvSpPr>
          <p:cNvPr id="259" name="Google Shape;25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0" name="Google Shape;26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734" y="1850079"/>
            <a:ext cx="2502131" cy="20033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0291" y="1593669"/>
            <a:ext cx="2400300" cy="239485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0017" y="1555093"/>
            <a:ext cx="2708611" cy="2569029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178" y="4170754"/>
            <a:ext cx="1762452" cy="2003367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10827" y="4104602"/>
            <a:ext cx="4114799" cy="213567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56093" y="4281421"/>
            <a:ext cx="3399629" cy="204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8895049" y="1847987"/>
            <a:ext cx="3159287" cy="229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/>
          <p:nvPr>
            <p:ph type="title"/>
          </p:nvPr>
        </p:nvSpPr>
        <p:spPr>
          <a:xfrm>
            <a:off x="1186542" y="1162549"/>
            <a:ext cx="2218509" cy="483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b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72" name="Google Shape;27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Char char="•"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Intensive growth of weeds on the surface of the lake is blocking the sunlight to enter into the lake.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lang="en-US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Lake weeds can harm the aquatic environment directly. They can also affect the health of the environment. Lakes need a balance of plant life. This offsets the available nutrient</a:t>
            </a: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2400"/>
              <a:buChar char="•"/>
            </a:pPr>
            <a:r>
              <a:rPr i="0"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Most importantly, dense lake weed growth can </a:t>
            </a: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lead to the death of aquatic animals</a:t>
            </a:r>
            <a:r>
              <a:rPr i="0"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by depleting oxygen in the water at night.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400"/>
              <a:buChar char="•"/>
            </a:pPr>
            <a:r>
              <a:rPr i="0" lang="en-US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During daylight hours, plants produce oxygen and raise the water pH, yet at the same time the plants respire, removing oxygen and adding carbon dioxide and lowering the p</a:t>
            </a:r>
            <a:r>
              <a:rPr b="0" i="0" lang="en-US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2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</p:txBody>
      </p:sp>
      <p:sp>
        <p:nvSpPr>
          <p:cNvPr id="273" name="Google Shape;2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12/16/2022</a:t>
            </a:r>
            <a:endParaRPr/>
          </a:p>
        </p:txBody>
      </p:sp>
      <p:sp>
        <p:nvSpPr>
          <p:cNvPr id="274" name="Google Shape;2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2022: Conservation22 of wetlands: ecosystem-based</a:t>
            </a:r>
            <a:endParaRPr/>
          </a:p>
        </p:txBody>
      </p:sp>
      <p:sp>
        <p:nvSpPr>
          <p:cNvPr id="275" name="Google Shape;2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 txBox="1"/>
          <p:nvPr/>
        </p:nvSpPr>
        <p:spPr>
          <a:xfrm>
            <a:off x="1410788" y="1335908"/>
            <a:ext cx="6226629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2"/>
          <p:cNvSpPr txBox="1"/>
          <p:nvPr>
            <p:ph idx="10" type="dt"/>
          </p:nvPr>
        </p:nvSpPr>
        <p:spPr>
          <a:xfrm>
            <a:off x="68961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82" name="Google Shape;2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83" name="Google Shape;283;p12"/>
          <p:cNvSpPr txBox="1"/>
          <p:nvPr>
            <p:ph idx="12" type="sldNum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410788" y="2252951"/>
            <a:ext cx="813380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Phyto filtration involves the</a:t>
            </a:r>
            <a:r>
              <a:rPr b="1" i="0" lang="en-US" sz="24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plant roots or seedling for removal of metals from aqueous wastes</a:t>
            </a:r>
            <a:r>
              <a:rPr b="0" i="0" lang="en-US" sz="24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 Phyto stabilization, the plant roots absorb the pollutants from the soil and keep them in the rhizosphere, rendering them harmless by preventing them from leaching.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80808"/>
                </a:solidFill>
              </a:rPr>
              <a:t>Acknowledgment</a:t>
            </a:r>
            <a:endParaRPr/>
          </a:p>
        </p:txBody>
      </p:sp>
      <p:sp>
        <p:nvSpPr>
          <p:cNvPr id="290" name="Google Shape;29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0" i="0" lang="en-US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are honored to be a part of the lake symposium project 2022-2023.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b="0" i="0" lang="en-US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would like to thank IISC team and our respected teachers of Vidyaniketan for providing us with the opportunity and for their guidance.</a:t>
            </a:r>
            <a:endParaRPr sz="2400"/>
          </a:p>
        </p:txBody>
      </p:sp>
      <p:sp>
        <p:nvSpPr>
          <p:cNvPr id="291" name="Google Shape;29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12/16/2022</a:t>
            </a:r>
            <a:endParaRPr/>
          </a:p>
        </p:txBody>
      </p:sp>
      <p:sp>
        <p:nvSpPr>
          <p:cNvPr id="292" name="Google Shape;29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2022: Conservation22 of wetlands: ecosystem-based</a:t>
            </a:r>
            <a:endParaRPr/>
          </a:p>
        </p:txBody>
      </p:sp>
      <p:sp>
        <p:nvSpPr>
          <p:cNvPr id="293" name="Google Shape;29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 txBox="1"/>
          <p:nvPr/>
        </p:nvSpPr>
        <p:spPr>
          <a:xfrm>
            <a:off x="1010379" y="883905"/>
            <a:ext cx="66885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7125">
            <a:spAutoFit/>
          </a:bodyPr>
          <a:lstStyle/>
          <a:p>
            <a:pPr indent="0" lvl="0" marL="447103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</a:pPr>
            <a:r>
              <a:rPr b="1" lang="en-US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300" name="Google Shape;30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301" name="Google Shape;301;p14"/>
          <p:cNvSpPr txBox="1"/>
          <p:nvPr>
            <p:ph idx="12" type="sldNum"/>
          </p:nvPr>
        </p:nvSpPr>
        <p:spPr>
          <a:xfrm>
            <a:off x="934212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724297" y="2150069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Scource-</a:t>
            </a:r>
            <a:r>
              <a:rPr b="0" i="0" lang="en-US" sz="1800">
                <a:solidFill>
                  <a:srgbClr val="006621"/>
                </a:solidFill>
                <a:latin typeface="Roboto"/>
                <a:ea typeface="Roboto"/>
                <a:cs typeface="Roboto"/>
                <a:sym typeface="Roboto"/>
              </a:rPr>
              <a:t>www.wikihow.com/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0066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https://www.extension.iastate.edu</a:t>
            </a:r>
            <a:r>
              <a:rPr b="0" i="0" lang="en-US" sz="1800" u="sng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</a:t>
            </a:r>
            <a:endParaRPr b="0" i="0" sz="1800" u="sng">
              <a:solidFill>
                <a:srgbClr val="1A0DAB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 flipH="1">
            <a:off x="4791030" y="2764860"/>
            <a:ext cx="3922200" cy="690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b="1" lang="en-US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1" sz="4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/>
          </a:p>
        </p:txBody>
      </p:sp>
      <p:sp>
        <p:nvSpPr>
          <p:cNvPr id="309" name="Google Shape;30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310" name="Google Shape;310;p15"/>
          <p:cNvSpPr txBox="1"/>
          <p:nvPr>
            <p:ph idx="12" type="sldNum"/>
          </p:nvPr>
        </p:nvSpPr>
        <p:spPr>
          <a:xfrm>
            <a:off x="9239250" y="6446520"/>
            <a:ext cx="2830830" cy="274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/>
        </p:nvSpPr>
        <p:spPr>
          <a:xfrm>
            <a:off x="4463551" y="1107632"/>
            <a:ext cx="36879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1072787" y="1938016"/>
            <a:ext cx="9144000" cy="2869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16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Lakes play an integral role in aquatic ecosystems.  Lakes can be described in the most practical and evident sense as a water body which is a localized water resource.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an important source of groundwater recharge.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41300" marR="0" rtl="0" algn="l">
              <a:lnSpc>
                <a:spcPct val="100000"/>
              </a:lnSpc>
              <a:spcBef>
                <a:spcPts val="111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181" name="Google Shape;181;p2"/>
          <p:cNvSpPr txBox="1"/>
          <p:nvPr>
            <p:ph idx="11" type="ftr"/>
          </p:nvPr>
        </p:nvSpPr>
        <p:spPr>
          <a:xfrm>
            <a:off x="4036651" y="63576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182" name="Google Shape;182;p2"/>
          <p:cNvSpPr txBox="1"/>
          <p:nvPr>
            <p:ph idx="12" type="sldNum"/>
          </p:nvPr>
        </p:nvSpPr>
        <p:spPr>
          <a:xfrm flipH="1">
            <a:off x="11841480" y="6469380"/>
            <a:ext cx="251460" cy="125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 txBox="1"/>
          <p:nvPr/>
        </p:nvSpPr>
        <p:spPr>
          <a:xfrm>
            <a:off x="0" y="901714"/>
            <a:ext cx="87225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4025">
            <a:spAutoFit/>
          </a:bodyPr>
          <a:lstStyle/>
          <a:p>
            <a:pPr indent="0" lvl="0" marL="4489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1530578" y="2581500"/>
            <a:ext cx="7944300" cy="2966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check whether the lake water is suitable for living organisms to thrive in it.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check whether any human intervention towards the lake is affecting or damaging 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/>
          </a:p>
        </p:txBody>
      </p:sp>
      <p:sp>
        <p:nvSpPr>
          <p:cNvPr id="190" name="Google Shape;19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191" name="Google Shape;191;p3"/>
          <p:cNvSpPr txBox="1"/>
          <p:nvPr>
            <p:ph idx="12" type="sldNum"/>
          </p:nvPr>
        </p:nvSpPr>
        <p:spPr>
          <a:xfrm>
            <a:off x="93649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/>
          <p:nvPr/>
        </p:nvSpPr>
        <p:spPr>
          <a:xfrm>
            <a:off x="3642413" y="5863086"/>
            <a:ext cx="3471000" cy="19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LAKE 2022: Conservation of wetlands: ecosystem-based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198" name="Google Shape;19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199" name="Google Shape;199;p4"/>
          <p:cNvSpPr txBox="1"/>
          <p:nvPr>
            <p:ph idx="12" type="sldNum"/>
          </p:nvPr>
        </p:nvSpPr>
        <p:spPr>
          <a:xfrm>
            <a:off x="9307830" y="64147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138" y="1626871"/>
            <a:ext cx="6030924" cy="3421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/>
          <p:nvPr/>
        </p:nvSpPr>
        <p:spPr>
          <a:xfrm>
            <a:off x="2881327" y="875314"/>
            <a:ext cx="23145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STUDY AREA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HOSKERE LAKE</a:t>
            </a:r>
            <a:endParaRPr/>
          </a:p>
        </p:txBody>
      </p:sp>
      <p:pic>
        <p:nvPicPr>
          <p:cNvPr descr="Map&#10;&#10;Description automatically generated" id="202" name="Google Shape;202;p4"/>
          <p:cNvPicPr preferRelativeResize="0"/>
          <p:nvPr/>
        </p:nvPicPr>
        <p:blipFill rotWithShape="1">
          <a:blip r:embed="rId4">
            <a:alphaModFix/>
          </a:blip>
          <a:srcRect b="31829" l="0" r="3228" t="25164"/>
          <a:stretch/>
        </p:blipFill>
        <p:spPr>
          <a:xfrm>
            <a:off x="7418487" y="1626871"/>
            <a:ext cx="3956818" cy="335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"/>
          <p:cNvSpPr/>
          <p:nvPr/>
        </p:nvSpPr>
        <p:spPr>
          <a:xfrm>
            <a:off x="10598513" y="3061232"/>
            <a:ext cx="136875" cy="55289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7887041" y="828226"/>
            <a:ext cx="30197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of the collected sample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/>
          <p:nvPr/>
        </p:nvSpPr>
        <p:spPr>
          <a:xfrm>
            <a:off x="3719420" y="1325409"/>
            <a:ext cx="45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and Methods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1635845" y="1654637"/>
            <a:ext cx="8160600" cy="3877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Materials: </a:t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hardness testing kit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Alkalinity testing kit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Dissolved oxygen testing kit</a:t>
            </a:r>
            <a:endParaRPr/>
          </a:p>
          <a:p>
            <a:pPr indent="0" lvl="0" marL="76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 paper and Universal indicator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12" name="Google Shape;2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13" name="Google Shape;213;p5"/>
          <p:cNvSpPr txBox="1"/>
          <p:nvPr>
            <p:ph idx="12" type="sldNum"/>
          </p:nvPr>
        </p:nvSpPr>
        <p:spPr>
          <a:xfrm>
            <a:off x="933069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/>
          <p:nvPr/>
        </p:nvSpPr>
        <p:spPr>
          <a:xfrm>
            <a:off x="3924385" y="744784"/>
            <a:ext cx="455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and Methods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1178200" y="1502718"/>
            <a:ext cx="9338310" cy="53552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Methods:</a:t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 of water from 2 different sample sites.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of pH values and physical parameters.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of biological parameters using a compound microscope and identification of microbes.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of chemical parameters.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22" name="Google Shape;22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23" name="Google Shape;223;p6"/>
          <p:cNvSpPr txBox="1"/>
          <p:nvPr>
            <p:ph idx="12" type="sldNum"/>
          </p:nvPr>
        </p:nvSpPr>
        <p:spPr>
          <a:xfrm>
            <a:off x="9343030" y="64033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1203872" y="933914"/>
            <a:ext cx="7642947" cy="10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 -   Physical parameters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9" name="Google Shape;229;p7"/>
          <p:cNvGraphicFramePr/>
          <p:nvPr/>
        </p:nvGraphicFramePr>
        <p:xfrm>
          <a:off x="1203871" y="23689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{D74C92EB-97A1-4631-BF22-166D3DE9784F}</a:tableStyleId>
              </a:tblPr>
              <a:tblGrid>
                <a:gridCol w="2896450"/>
                <a:gridCol w="2833150"/>
                <a:gridCol w="3490675"/>
              </a:tblGrid>
              <a:tr h="58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Physical Parameters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Site 1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Site 2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Colour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T</a:t>
                      </a:r>
                      <a:r>
                        <a:rPr lang="en-US" sz="2400" u="none" cap="none" strike="noStrike"/>
                        <a:t>ransparent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2400" u="none" cap="none" strike="noStrike"/>
                        <a:t>Transparent</a:t>
                      </a:r>
                      <a:endParaRPr sz="2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54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24 °C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23 °C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0" name="Google Shape;2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31" name="Google Shape;2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32" name="Google Shape;232;p7"/>
          <p:cNvSpPr txBox="1"/>
          <p:nvPr>
            <p:ph idx="12" type="sldNum"/>
          </p:nvPr>
        </p:nvSpPr>
        <p:spPr>
          <a:xfrm>
            <a:off x="9305139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/>
          <p:nvPr/>
        </p:nvSpPr>
        <p:spPr>
          <a:xfrm>
            <a:off x="1317067" y="1144633"/>
            <a:ext cx="505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parameters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8" name="Google Shape;238;p8"/>
          <p:cNvGraphicFramePr/>
          <p:nvPr/>
        </p:nvGraphicFramePr>
        <p:xfrm>
          <a:off x="1597445" y="2147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{D74C92EB-97A1-4631-BF22-166D3DE9784F}</a:tableStyleId>
              </a:tblPr>
              <a:tblGrid>
                <a:gridCol w="4454725"/>
                <a:gridCol w="1947275"/>
                <a:gridCol w="2198300"/>
              </a:tblGrid>
              <a:tr h="65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Chemical Parameters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Site 1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Site 2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2400" u="none" cap="none" strike="noStrike"/>
                        <a:t>7.0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7.0</a:t>
                      </a:r>
                      <a:endParaRPr sz="2400" u="none" cap="none" strike="noStrike"/>
                    </a:p>
                  </a:txBody>
                  <a:tcPr marT="0" marB="0" marR="68575" marL="68575">
                    <a:solidFill>
                      <a:schemeClr val="lt1"/>
                    </a:solidFill>
                  </a:tcPr>
                </a:tc>
              </a:tr>
              <a:tr h="68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Hardness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150 ppm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u="none" cap="none" strike="noStrike"/>
                        <a:t>250 ppm</a:t>
                      </a:r>
                      <a:endParaRPr sz="2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5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Alkalinity 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340 </a:t>
                      </a: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ppm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ppm 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5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Dissolved oxygen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 mg/l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 mg/l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39" name="Google Shape;23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40" name="Google Shape;24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41" name="Google Shape;241;p8"/>
          <p:cNvSpPr txBox="1"/>
          <p:nvPr>
            <p:ph idx="12" type="sldNum"/>
          </p:nvPr>
        </p:nvSpPr>
        <p:spPr>
          <a:xfrm>
            <a:off x="93230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idx="10" type="dt"/>
          </p:nvPr>
        </p:nvSpPr>
        <p:spPr>
          <a:xfrm>
            <a:off x="44577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12/16/2022</a:t>
            </a:r>
            <a:endParaRPr>
              <a:solidFill>
                <a:srgbClr val="080808"/>
              </a:solidFill>
            </a:endParaRPr>
          </a:p>
        </p:txBody>
      </p:sp>
      <p:sp>
        <p:nvSpPr>
          <p:cNvPr id="247" name="Google Shape;2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80808"/>
                </a:solidFill>
              </a:rPr>
              <a:t>LAKE 2022: Conservation22 of wetlands: ecosystem-based</a:t>
            </a:r>
            <a:endParaRPr/>
          </a:p>
        </p:txBody>
      </p:sp>
      <p:sp>
        <p:nvSpPr>
          <p:cNvPr id="248" name="Google Shape;248;p9"/>
          <p:cNvSpPr txBox="1"/>
          <p:nvPr>
            <p:ph idx="12" type="sldNum"/>
          </p:nvPr>
        </p:nvSpPr>
        <p:spPr>
          <a:xfrm>
            <a:off x="9401004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80808"/>
                </a:solidFill>
              </a:rPr>
              <a:t>‹#›</a:t>
            </a:fld>
            <a:endParaRPr>
              <a:solidFill>
                <a:srgbClr val="080808"/>
              </a:solidFill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4423954" y="1210491"/>
            <a:ext cx="4766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 DIVERSITY OF THE LAKE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1036321" y="1741714"/>
            <a:ext cx="55353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Flora and Fauna observed around the lake</a:t>
            </a:r>
            <a:endParaRPr/>
          </a:p>
        </p:txBody>
      </p:sp>
      <p:graphicFrame>
        <p:nvGraphicFramePr>
          <p:cNvPr id="251" name="Google Shape;251;p9"/>
          <p:cNvGraphicFramePr/>
          <p:nvPr/>
        </p:nvGraphicFramePr>
        <p:xfrm>
          <a:off x="1918789" y="26878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{7ACA3E64-BCB7-4068-9A2F-CE04C94145FF}</a:tableStyleId>
              </a:tblPr>
              <a:tblGrid>
                <a:gridCol w="4064000"/>
                <a:gridCol w="4064000"/>
              </a:tblGrid>
              <a:tr h="55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                FLORA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             FOUNA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4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 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Lemna Minor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Alcedinidae (Kingfisher)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5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Solanum Lycopersicum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Pigeons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5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Typha Latifolia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Peacock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2021-12-20T04:23:14Z</dcterms:created>
  <dc:creator>supriyabist68@gmail.com</dc:creator>
</cp:coreProperties>
</file>